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5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60" r:id="rId4"/>
    <p:sldId id="276" r:id="rId5"/>
    <p:sldId id="277" r:id="rId6"/>
    <p:sldId id="261" r:id="rId7"/>
    <p:sldId id="275" r:id="rId8"/>
    <p:sldId id="278" r:id="rId9"/>
    <p:sldId id="279" r:id="rId10"/>
    <p:sldId id="280" r:id="rId11"/>
    <p:sldId id="281" r:id="rId12"/>
    <p:sldId id="282" r:id="rId13"/>
    <p:sldId id="283" r:id="rId14"/>
    <p:sldId id="263" r:id="rId15"/>
    <p:sldId id="265" r:id="rId16"/>
    <p:sldId id="266" r:id="rId17"/>
    <p:sldId id="262" r:id="rId18"/>
    <p:sldId id="267" r:id="rId19"/>
    <p:sldId id="268" r:id="rId20"/>
    <p:sldId id="284" r:id="rId21"/>
    <p:sldId id="274" r:id="rId22"/>
  </p:sldIdLst>
  <p:sldSz cx="9144000" cy="6858000" type="screen4x3"/>
  <p:notesSz cx="6794500" cy="99314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 autoAdjust="0"/>
    <p:restoredTop sz="94693" autoAdjust="0"/>
  </p:normalViewPr>
  <p:slideViewPr>
    <p:cSldViewPr>
      <p:cViewPr varScale="1">
        <p:scale>
          <a:sx n="49" d="100"/>
          <a:sy n="49" d="100"/>
        </p:scale>
        <p:origin x="138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4970760233918128E-2"/>
          <c:y val="4.068522483940043E-2"/>
          <c:w val="0.93216374269005853"/>
          <c:h val="0.81370449678800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MÁV csoport</c:v>
                </c:pt>
              </c:strCache>
            </c:strRef>
          </c:tx>
          <c:spPr>
            <a:solidFill>
              <a:schemeClr val="accent1"/>
            </a:solidFill>
            <a:ln w="1225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66</c:v>
                </c:pt>
                <c:pt idx="1">
                  <c:v>61</c:v>
                </c:pt>
                <c:pt idx="2">
                  <c:v>42</c:v>
                </c:pt>
                <c:pt idx="3">
                  <c:v>82</c:v>
                </c:pt>
                <c:pt idx="4">
                  <c:v>36</c:v>
                </c:pt>
                <c:pt idx="5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3B-41DF-85C0-AAE747BE261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MÁV Kft.</c:v>
                </c:pt>
              </c:strCache>
            </c:strRef>
          </c:tx>
          <c:spPr>
            <a:solidFill>
              <a:schemeClr val="accent2"/>
            </a:solidFill>
            <a:ln w="1225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0</c:v>
                </c:pt>
                <c:pt idx="4">
                  <c:v>5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3B-41DF-85C0-AAE747BE261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Vasúti cég</c:v>
                </c:pt>
              </c:strCache>
            </c:strRef>
          </c:tx>
          <c:spPr>
            <a:solidFill>
              <a:schemeClr val="hlink"/>
            </a:solidFill>
            <a:ln w="1225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13</c:v>
                </c:pt>
                <c:pt idx="1">
                  <c:v>6</c:v>
                </c:pt>
                <c:pt idx="2">
                  <c:v>21</c:v>
                </c:pt>
                <c:pt idx="3">
                  <c:v>9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3B-41DF-85C0-AAE747BE261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Egyéb cég</c:v>
                </c:pt>
              </c:strCache>
            </c:strRef>
          </c:tx>
          <c:spPr>
            <a:solidFill>
              <a:schemeClr val="folHlink"/>
            </a:solidFill>
            <a:ln w="1225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16</c:v>
                </c:pt>
                <c:pt idx="1">
                  <c:v>24</c:v>
                </c:pt>
                <c:pt idx="2">
                  <c:v>29</c:v>
                </c:pt>
                <c:pt idx="3">
                  <c:v>9</c:v>
                </c:pt>
                <c:pt idx="4">
                  <c:v>16</c:v>
                </c:pt>
                <c:pt idx="5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3B-41DF-85C0-AAE747BE2618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bg2"/>
            </a:solidFill>
            <a:ln w="1225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38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3B-41DF-85C0-AAE747BE26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08698888"/>
        <c:axId val="308702024"/>
        <c:axId val="0"/>
      </c:bar3DChart>
      <c:catAx>
        <c:axId val="308698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1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08702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8702024"/>
        <c:scaling>
          <c:orientation val="minMax"/>
          <c:max val="100"/>
        </c:scaling>
        <c:delete val="0"/>
        <c:axPos val="l"/>
        <c:majorGridlines>
          <c:spPr>
            <a:ln w="3064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0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5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08698888"/>
        <c:crosses val="autoZero"/>
        <c:crossBetween val="between"/>
      </c:valAx>
      <c:spPr>
        <a:noFill/>
        <a:ln w="24510">
          <a:noFill/>
        </a:ln>
      </c:spPr>
    </c:plotArea>
    <c:legend>
      <c:legendPos val="b"/>
      <c:layout>
        <c:manualLayout>
          <c:xMode val="edge"/>
          <c:yMode val="edge"/>
          <c:x val="0.18524386514792446"/>
          <c:y val="0.90249130989534121"/>
          <c:w val="0.59883040935672516"/>
          <c:h val="6.2098501070663809E-2"/>
        </c:manualLayout>
      </c:layout>
      <c:overlay val="0"/>
      <c:spPr>
        <a:noFill/>
        <a:ln w="3064">
          <a:solidFill>
            <a:schemeClr val="tx1"/>
          </a:solidFill>
          <a:prstDash val="solid"/>
        </a:ln>
      </c:spPr>
      <c:txPr>
        <a:bodyPr/>
        <a:lstStyle/>
        <a:p>
          <a:pPr>
            <a:defRPr sz="975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2109181141439205E-2"/>
          <c:y val="5.2757793764988008E-2"/>
          <c:w val="0.79528535980148884"/>
          <c:h val="0.856115107913669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68</c:v>
                </c:pt>
                <c:pt idx="1">
                  <c:v>5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B-405D-BBA8-18E2C088C90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14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B-405D-BBA8-18E2C088C90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6</c:v>
                </c:pt>
                <c:pt idx="1">
                  <c:v>11</c:v>
                </c:pt>
                <c:pt idx="2">
                  <c:v>11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B-405D-BBA8-18E2C088C90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3</c:v>
                </c:pt>
                <c:pt idx="1">
                  <c:v>9</c:v>
                </c:pt>
                <c:pt idx="2">
                  <c:v>27</c:v>
                </c:pt>
                <c:pt idx="3">
                  <c:v>15</c:v>
                </c:pt>
                <c:pt idx="4">
                  <c:v>14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CB-405D-BBA8-18E2C088C90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5</c:v>
                </c:pt>
                <c:pt idx="1">
                  <c:v>71</c:v>
                </c:pt>
                <c:pt idx="2">
                  <c:v>56</c:v>
                </c:pt>
                <c:pt idx="3">
                  <c:v>79</c:v>
                </c:pt>
                <c:pt idx="4">
                  <c:v>76</c:v>
                </c:pt>
                <c:pt idx="5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CB-405D-BBA8-18E2C088C900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5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CB-405D-BBA8-18E2C088C9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977504"/>
        <c:axId val="374979072"/>
        <c:axId val="0"/>
      </c:bar3DChart>
      <c:catAx>
        <c:axId val="374977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79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979072"/>
        <c:scaling>
          <c:orientation val="minMax"/>
          <c:max val="80"/>
        </c:scaling>
        <c:delete val="0"/>
        <c:axPos val="l"/>
        <c:majorGridlines>
          <c:spPr>
            <a:ln w="317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77504"/>
        <c:crosses val="autoZero"/>
        <c:crossBetween val="between"/>
      </c:valAx>
      <c:spPr>
        <a:noFill/>
        <a:ln w="25380">
          <a:noFill/>
        </a:ln>
      </c:spPr>
    </c:plotArea>
    <c:legend>
      <c:legendPos val="r"/>
      <c:layout>
        <c:manualLayout>
          <c:xMode val="edge"/>
          <c:yMode val="edge"/>
          <c:x val="0.86104218362282881"/>
          <c:y val="0.34772182254196643"/>
          <c:w val="0.13399503722084366"/>
          <c:h val="0.30455635491606714"/>
        </c:manualLayout>
      </c:layout>
      <c:overlay val="0"/>
      <c:spPr>
        <a:noFill/>
        <a:ln w="3172">
          <a:solidFill>
            <a:schemeClr val="tx1"/>
          </a:solidFill>
          <a:prstDash val="solid"/>
        </a:ln>
      </c:spPr>
      <c:txPr>
        <a:bodyPr/>
        <a:lstStyle/>
        <a:p>
          <a:pPr>
            <a:defRPr sz="91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2109181141439205E-2"/>
          <c:y val="5.2884615384615384E-2"/>
          <c:w val="0.79528535980148884"/>
          <c:h val="0.855769230769230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76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83-4D8C-BF35-73F6661C523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83-4D8C-BF35-73F6661C523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83-4D8C-BF35-73F6661C523D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1</c:v>
                </c:pt>
                <c:pt idx="1">
                  <c:v>11</c:v>
                </c:pt>
                <c:pt idx="2">
                  <c:v>27</c:v>
                </c:pt>
                <c:pt idx="3">
                  <c:v>11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83-4D8C-BF35-73F6661C523D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1</c:v>
                </c:pt>
                <c:pt idx="1">
                  <c:v>84</c:v>
                </c:pt>
                <c:pt idx="2">
                  <c:v>68</c:v>
                </c:pt>
                <c:pt idx="3">
                  <c:v>83</c:v>
                </c:pt>
                <c:pt idx="4">
                  <c:v>81</c:v>
                </c:pt>
                <c:pt idx="5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83-4D8C-BF35-73F6661C523D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9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83-4D8C-BF35-73F6661C5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980640"/>
        <c:axId val="374978680"/>
        <c:axId val="0"/>
      </c:bar3DChart>
      <c:catAx>
        <c:axId val="37498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78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978680"/>
        <c:scaling>
          <c:orientation val="minMax"/>
          <c:max val="80"/>
        </c:scaling>
        <c:delete val="0"/>
        <c:axPos val="l"/>
        <c:majorGridlines>
          <c:spPr>
            <a:ln w="317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80640"/>
        <c:crosses val="autoZero"/>
        <c:crossBetween val="between"/>
      </c:valAx>
      <c:spPr>
        <a:noFill/>
        <a:ln w="25380">
          <a:noFill/>
        </a:ln>
      </c:spPr>
    </c:plotArea>
    <c:legend>
      <c:legendPos val="r"/>
      <c:layout>
        <c:manualLayout>
          <c:xMode val="edge"/>
          <c:yMode val="edge"/>
          <c:x val="0.86104218362282881"/>
          <c:y val="0.34855769230769229"/>
          <c:w val="0.13399503722084366"/>
          <c:h val="0.30528846153846156"/>
        </c:manualLayout>
      </c:layout>
      <c:overlay val="0"/>
      <c:spPr>
        <a:noFill/>
        <a:ln w="3172">
          <a:solidFill>
            <a:schemeClr val="tx1"/>
          </a:solidFill>
          <a:prstDash val="solid"/>
        </a:ln>
      </c:spPr>
      <c:txPr>
        <a:bodyPr/>
        <a:lstStyle/>
        <a:p>
          <a:pPr>
            <a:defRPr sz="91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2109181141439205E-2"/>
          <c:y val="5.2757793764988008E-2"/>
          <c:w val="0.79528535980148884"/>
          <c:h val="0.856115107913669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76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3E-44BF-82CD-C1063C15236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3E-44BF-82CD-C1063C15236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3E-44BF-82CD-C1063C15236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2</c:v>
                </c:pt>
                <c:pt idx="1">
                  <c:v>8</c:v>
                </c:pt>
                <c:pt idx="2">
                  <c:v>36</c:v>
                </c:pt>
                <c:pt idx="3">
                  <c:v>12</c:v>
                </c:pt>
                <c:pt idx="4">
                  <c:v>9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3E-44BF-82CD-C1063C15236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2</c:v>
                </c:pt>
                <c:pt idx="1">
                  <c:v>85</c:v>
                </c:pt>
                <c:pt idx="2">
                  <c:v>61</c:v>
                </c:pt>
                <c:pt idx="3">
                  <c:v>82</c:v>
                </c:pt>
                <c:pt idx="4">
                  <c:v>81</c:v>
                </c:pt>
                <c:pt idx="5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3E-44BF-82CD-C1063C15236A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0</c:v>
                </c:pt>
                <c:pt idx="3">
                  <c:v>5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03E-44BF-82CD-C1063C1523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983776"/>
        <c:axId val="374982600"/>
        <c:axId val="0"/>
      </c:bar3DChart>
      <c:catAx>
        <c:axId val="37498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82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982600"/>
        <c:scaling>
          <c:orientation val="minMax"/>
          <c:max val="80"/>
        </c:scaling>
        <c:delete val="0"/>
        <c:axPos val="l"/>
        <c:majorGridlines>
          <c:spPr>
            <a:ln w="317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83776"/>
        <c:crosses val="autoZero"/>
        <c:crossBetween val="between"/>
      </c:valAx>
      <c:spPr>
        <a:noFill/>
        <a:ln w="25380">
          <a:noFill/>
        </a:ln>
      </c:spPr>
    </c:plotArea>
    <c:legend>
      <c:legendPos val="r"/>
      <c:layout>
        <c:manualLayout>
          <c:xMode val="edge"/>
          <c:yMode val="edge"/>
          <c:x val="0.86104218362282881"/>
          <c:y val="0.34772182254196643"/>
          <c:w val="0.13399503722084366"/>
          <c:h val="0.30455635491606714"/>
        </c:manualLayout>
      </c:layout>
      <c:overlay val="0"/>
      <c:spPr>
        <a:noFill/>
        <a:ln w="3172">
          <a:solidFill>
            <a:schemeClr val="tx1"/>
          </a:solidFill>
          <a:prstDash val="solid"/>
        </a:ln>
      </c:spPr>
      <c:txPr>
        <a:bodyPr/>
        <a:lstStyle/>
        <a:p>
          <a:pPr>
            <a:defRPr sz="91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140" b="0" i="1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/>
              <a:t>a rendelési idők pontos betartásával  
</a:t>
            </a:r>
          </a:p>
        </c:rich>
      </c:tx>
      <c:layout>
        <c:manualLayout>
          <c:xMode val="edge"/>
          <c:yMode val="edge"/>
          <c:x val="0.24494949494949494"/>
          <c:y val="1.4150943396226415E-2"/>
        </c:manualLayout>
      </c:layout>
      <c:overlay val="0"/>
      <c:spPr>
        <a:noFill/>
        <a:ln w="51772">
          <a:noFill/>
        </a:ln>
      </c:spPr>
    </c:title>
    <c:autoTitleDeleted val="0"/>
    <c:view3D>
      <c:rotX val="15"/>
      <c:hPercent val="36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141414141414141"/>
          <c:y val="0.21226415094339623"/>
          <c:w val="0.85858585858585856"/>
          <c:h val="0.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258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84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3C-4BE4-AB38-4F6E19FE10A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258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3C-4BE4-AB38-4F6E19FE10A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258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2</c:v>
                </c:pt>
                <c:pt idx="1">
                  <c:v>7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C-4BE4-AB38-4F6E19FE10A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258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1</c:v>
                </c:pt>
                <c:pt idx="1">
                  <c:v>15</c:v>
                </c:pt>
                <c:pt idx="2">
                  <c:v>36</c:v>
                </c:pt>
                <c:pt idx="3">
                  <c:v>11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3C-4BE4-AB38-4F6E19FE10A8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258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0</c:v>
                </c:pt>
                <c:pt idx="1">
                  <c:v>77</c:v>
                </c:pt>
                <c:pt idx="2">
                  <c:v>61</c:v>
                </c:pt>
                <c:pt idx="3">
                  <c:v>88</c:v>
                </c:pt>
                <c:pt idx="4">
                  <c:v>93</c:v>
                </c:pt>
                <c:pt idx="5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3C-4BE4-AB38-4F6E19FE10A8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258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03C-4BE4-AB38-4F6E19FE1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979856"/>
        <c:axId val="374979464"/>
        <c:axId val="0"/>
      </c:bar3DChart>
      <c:catAx>
        <c:axId val="37497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4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7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79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979464"/>
        <c:scaling>
          <c:orientation val="minMax"/>
          <c:max val="100"/>
        </c:scaling>
        <c:delete val="0"/>
        <c:axPos val="l"/>
        <c:majorGridlines>
          <c:spPr>
            <a:ln w="6471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038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2.7777777777777776E-2"/>
              <c:y val="0.34905660377358488"/>
            </c:manualLayout>
          </c:layout>
          <c:overlay val="0"/>
          <c:spPr>
            <a:noFill/>
            <a:ln w="51772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64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8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79856"/>
        <c:crosses val="autoZero"/>
        <c:crossBetween val="between"/>
        <c:majorUnit val="20"/>
      </c:valAx>
      <c:spPr>
        <a:noFill/>
        <a:ln w="51772">
          <a:noFill/>
        </a:ln>
      </c:spPr>
    </c:plotArea>
    <c:legend>
      <c:legendPos val="b"/>
      <c:layout>
        <c:manualLayout>
          <c:xMode val="edge"/>
          <c:yMode val="edge"/>
          <c:x val="0.20707070707070707"/>
          <c:y val="0.88207547169811318"/>
          <c:w val="0.68686868686868685"/>
          <c:h val="0.11320754716981132"/>
        </c:manualLayout>
      </c:layout>
      <c:overlay val="0"/>
      <c:spPr>
        <a:noFill/>
        <a:ln w="6471">
          <a:solidFill>
            <a:schemeClr val="tx1"/>
          </a:solidFill>
          <a:prstDash val="solid"/>
        </a:ln>
      </c:spPr>
      <c:txPr>
        <a:bodyPr/>
        <a:lstStyle/>
        <a:p>
          <a:pPr>
            <a:defRPr sz="168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51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9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/>
              <a:t> az orvos tevékenységével</a:t>
            </a:r>
          </a:p>
        </c:rich>
      </c:tx>
      <c:layout>
        <c:manualLayout>
          <c:xMode val="edge"/>
          <c:yMode val="edge"/>
          <c:x val="0.12984054669703873"/>
          <c:y val="1.7021276595744681E-2"/>
        </c:manualLayout>
      </c:layout>
      <c:overlay val="0"/>
      <c:spPr>
        <a:noFill/>
        <a:ln w="48605">
          <a:noFill/>
        </a:ln>
      </c:spPr>
    </c:title>
    <c:autoTitleDeleted val="0"/>
    <c:view3D>
      <c:rotX val="15"/>
      <c:hPercent val="3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350797266514806"/>
          <c:y val="0.24255319148936169"/>
          <c:w val="0.85649202733485197"/>
          <c:h val="0.4936170212765957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24302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85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C-4FF7-A47C-F957E363438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24302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5C-4FF7-A47C-F957E363438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24302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</c:v>
                </c:pt>
                <c:pt idx="1">
                  <c:v>4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5C-4FF7-A47C-F957E363438D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24302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0</c:v>
                </c:pt>
                <c:pt idx="1">
                  <c:v>14</c:v>
                </c:pt>
                <c:pt idx="2">
                  <c:v>36</c:v>
                </c:pt>
                <c:pt idx="3">
                  <c:v>8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5C-4FF7-A47C-F957E363438D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24302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0</c:v>
                </c:pt>
                <c:pt idx="1">
                  <c:v>82</c:v>
                </c:pt>
                <c:pt idx="2">
                  <c:v>59</c:v>
                </c:pt>
                <c:pt idx="3">
                  <c:v>89</c:v>
                </c:pt>
                <c:pt idx="4">
                  <c:v>92</c:v>
                </c:pt>
                <c:pt idx="5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5C-4FF7-A47C-F957E363438D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24302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3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5C-4FF7-A47C-F957E36343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980248"/>
        <c:axId val="374982208"/>
        <c:axId val="0"/>
      </c:bar3DChart>
      <c:catAx>
        <c:axId val="374980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3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8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982208"/>
        <c:scaling>
          <c:orientation val="minMax"/>
          <c:max val="100"/>
        </c:scaling>
        <c:delete val="0"/>
        <c:axPos val="l"/>
        <c:majorGridlines>
          <c:spPr>
            <a:ln w="607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10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2.2779043280182234E-2"/>
              <c:y val="0.37446808510638296"/>
            </c:manualLayout>
          </c:layout>
          <c:overlay val="0"/>
          <c:spPr>
            <a:noFill/>
            <a:ln w="48605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60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7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80248"/>
        <c:crosses val="autoZero"/>
        <c:crossBetween val="between"/>
        <c:majorUnit val="20"/>
      </c:valAx>
      <c:spPr>
        <a:noFill/>
        <a:ln w="48605">
          <a:noFill/>
        </a:ln>
      </c:spPr>
    </c:plotArea>
    <c:legend>
      <c:legendPos val="b"/>
      <c:layout>
        <c:manualLayout>
          <c:xMode val="edge"/>
          <c:yMode val="edge"/>
          <c:x val="0.31593514679690249"/>
          <c:y val="0.84839977296251157"/>
          <c:w val="0.50113895216400917"/>
          <c:h val="0.10212765957446808"/>
        </c:manualLayout>
      </c:layout>
      <c:overlay val="0"/>
      <c:spPr>
        <a:noFill/>
        <a:ln w="6076">
          <a:solidFill>
            <a:schemeClr val="tx1"/>
          </a:solidFill>
          <a:prstDash val="solid"/>
        </a:ln>
      </c:spPr>
      <c:txPr>
        <a:bodyPr/>
        <a:lstStyle/>
        <a:p>
          <a:pPr>
            <a:defRPr sz="157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63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67" b="0" i="1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/>
              <a:t>az asszisztens magatartásával</a:t>
            </a:r>
          </a:p>
        </c:rich>
      </c:tx>
      <c:layout>
        <c:manualLayout>
          <c:xMode val="edge"/>
          <c:yMode val="edge"/>
          <c:x val="0.26811594202898553"/>
          <c:y val="1.6666666666666666E-2"/>
        </c:manualLayout>
      </c:layout>
      <c:overlay val="0"/>
      <c:spPr>
        <a:noFill/>
        <a:ln w="52219">
          <a:noFill/>
        </a:ln>
      </c:spPr>
    </c:title>
    <c:autoTitleDeleted val="0"/>
    <c:view3D>
      <c:rotX val="15"/>
      <c:hPercent val="4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975845410628019"/>
          <c:y val="0.17499999999999999"/>
          <c:w val="0.85024154589371981"/>
          <c:h val="0.574999999999999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2610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84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B-4A8A-A802-9D40929AF86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2610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11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BB-4A8A-A802-9D40929AF86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2610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BB-4A8A-A802-9D40929AF86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2610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20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BB-4A8A-A802-9D40929AF862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2610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0</c:v>
                </c:pt>
                <c:pt idx="1">
                  <c:v>89</c:v>
                </c:pt>
                <c:pt idx="2">
                  <c:v>79</c:v>
                </c:pt>
                <c:pt idx="3">
                  <c:v>95</c:v>
                </c:pt>
                <c:pt idx="4">
                  <c:v>91</c:v>
                </c:pt>
                <c:pt idx="5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BB-4A8A-A802-9D40929AF862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2610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BB-4A8A-A802-9D40929AF8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977112"/>
        <c:axId val="374977896"/>
        <c:axId val="0"/>
      </c:bar3DChart>
      <c:catAx>
        <c:axId val="374977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5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3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77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977896"/>
        <c:scaling>
          <c:orientation val="minMax"/>
          <c:max val="100"/>
        </c:scaling>
        <c:delete val="0"/>
        <c:axPos val="l"/>
        <c:majorGridlines>
          <c:spPr>
            <a:ln w="6527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26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35"/>
            </c:manualLayout>
          </c:layout>
          <c:overlay val="0"/>
          <c:spPr>
            <a:noFill/>
            <a:ln w="5221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65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5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77112"/>
        <c:crosses val="autoZero"/>
        <c:crossBetween val="between"/>
        <c:majorUnit val="20"/>
      </c:valAx>
      <c:spPr>
        <a:noFill/>
        <a:ln w="52219">
          <a:noFill/>
        </a:ln>
      </c:spPr>
    </c:plotArea>
    <c:legend>
      <c:legendPos val="b"/>
      <c:layout>
        <c:manualLayout>
          <c:xMode val="edge"/>
          <c:yMode val="edge"/>
          <c:x val="0.31796098466369904"/>
          <c:y val="0.86291390728476824"/>
          <c:w val="0.44444444444444442"/>
          <c:h val="0.1"/>
        </c:manualLayout>
      </c:layout>
      <c:overlay val="0"/>
      <c:spPr>
        <a:noFill/>
        <a:ln w="6527">
          <a:solidFill>
            <a:schemeClr val="tx1"/>
          </a:solidFill>
          <a:prstDash val="solid"/>
        </a:ln>
      </c:spPr>
      <c:txPr>
        <a:bodyPr/>
        <a:lstStyle/>
        <a:p>
          <a:pPr>
            <a:defRPr sz="169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70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667" b="0" i="1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/>
              <a:t>a vizsgálat légkörével</a:t>
            </a:r>
          </a:p>
        </c:rich>
      </c:tx>
      <c:layout>
        <c:manualLayout>
          <c:xMode val="edge"/>
          <c:yMode val="edge"/>
          <c:x val="0.25845410628019322"/>
          <c:y val="2.5000000000000001E-2"/>
        </c:manualLayout>
      </c:layout>
      <c:overlay val="0"/>
      <c:spPr>
        <a:noFill/>
        <a:ln w="48392">
          <a:noFill/>
        </a:ln>
      </c:spPr>
    </c:title>
    <c:autoTitleDeleted val="0"/>
    <c:view3D>
      <c:rotX val="15"/>
      <c:hPercent val="3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975845410628019"/>
          <c:y val="0.25416666666666665"/>
          <c:w val="0.85024154589371981"/>
          <c:h val="0.491666666666666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79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9B-4459-A47F-9E29E33DCD7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9B-4459-A47F-9E29E33DCD7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9B-4459-A47F-9E29E33DCD7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0</c:v>
                </c:pt>
                <c:pt idx="1">
                  <c:v>16</c:v>
                </c:pt>
                <c:pt idx="2">
                  <c:v>30</c:v>
                </c:pt>
                <c:pt idx="3">
                  <c:v>5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9B-4459-A47F-9E29E33DCD72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1</c:v>
                </c:pt>
                <c:pt idx="1">
                  <c:v>80</c:v>
                </c:pt>
                <c:pt idx="2">
                  <c:v>65</c:v>
                </c:pt>
                <c:pt idx="3">
                  <c:v>92</c:v>
                </c:pt>
                <c:pt idx="4">
                  <c:v>92</c:v>
                </c:pt>
                <c:pt idx="5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9B-4459-A47F-9E29E33DCD72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19B-4459-A47F-9E29E33DC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11511744"/>
        <c:axId val="311510568"/>
        <c:axId val="0"/>
      </c:bar3DChart>
      <c:catAx>
        <c:axId val="311511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11510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11510568"/>
        <c:scaling>
          <c:orientation val="minMax"/>
          <c:max val="100"/>
        </c:scaling>
        <c:delete val="0"/>
        <c:axPos val="l"/>
        <c:majorGridlines>
          <c:spPr>
            <a:ln w="6049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0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1.2077294685990338E-2"/>
              <c:y val="0.38750000000000001"/>
            </c:manualLayout>
          </c:layout>
          <c:overlay val="0"/>
          <c:spPr>
            <a:noFill/>
            <a:ln w="48392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60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1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11511744"/>
        <c:crosses val="autoZero"/>
        <c:crossBetween val="between"/>
        <c:majorUnit val="20"/>
      </c:valAx>
      <c:spPr>
        <a:noFill/>
        <a:ln w="48392">
          <a:noFill/>
        </a:ln>
      </c:spPr>
    </c:plotArea>
    <c:legend>
      <c:legendPos val="b"/>
      <c:layout>
        <c:manualLayout>
          <c:xMode val="edge"/>
          <c:yMode val="edge"/>
          <c:x val="0.30676328502415456"/>
          <c:y val="0.89583333333333337"/>
          <c:w val="0.44444444444444442"/>
          <c:h val="0.1"/>
        </c:manualLayout>
      </c:layout>
      <c:overlay val="0"/>
      <c:spPr>
        <a:noFill/>
        <a:ln w="6049">
          <a:solidFill>
            <a:schemeClr val="tx1"/>
          </a:solidFill>
          <a:prstDash val="solid"/>
        </a:ln>
      </c:spPr>
      <c:txPr>
        <a:bodyPr/>
        <a:lstStyle/>
        <a:p>
          <a:pPr>
            <a:defRPr sz="175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42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86" b="0" i="1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/>
              <a:t>a rendelő tisztaságával</a:t>
            </a:r>
          </a:p>
        </c:rich>
      </c:tx>
      <c:layout>
        <c:manualLayout>
          <c:xMode val="edge"/>
          <c:yMode val="edge"/>
          <c:x val="0.33091787439613529"/>
          <c:y val="1.6666666666666666E-2"/>
        </c:manualLayout>
      </c:layout>
      <c:overlay val="0"/>
      <c:spPr>
        <a:noFill/>
        <a:ln w="48392">
          <a:noFill/>
        </a:ln>
      </c:spPr>
    </c:title>
    <c:autoTitleDeleted val="0"/>
    <c:view3D>
      <c:rotX val="15"/>
      <c:hPercent val="4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975845410628019"/>
          <c:y val="0.19583333333333333"/>
          <c:w val="0.85024154589371981"/>
          <c:h val="0.550000000000000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75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C0-4904-98B6-D27A64B8A97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C0-4904-98B6-D27A64B8A97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8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C0-4904-98B6-D27A64B8A97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0</c:v>
                </c:pt>
                <c:pt idx="1">
                  <c:v>15</c:v>
                </c:pt>
                <c:pt idx="2">
                  <c:v>21</c:v>
                </c:pt>
                <c:pt idx="3">
                  <c:v>5</c:v>
                </c:pt>
                <c:pt idx="4">
                  <c:v>1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C0-4904-98B6-D27A64B8A97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0</c:v>
                </c:pt>
                <c:pt idx="1">
                  <c:v>80</c:v>
                </c:pt>
                <c:pt idx="2">
                  <c:v>77</c:v>
                </c:pt>
                <c:pt idx="3">
                  <c:v>92</c:v>
                </c:pt>
                <c:pt idx="4">
                  <c:v>96</c:v>
                </c:pt>
                <c:pt idx="5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C0-4904-98B6-D27A64B8A97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241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C0-4904-98B6-D27A64B8A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11516448"/>
        <c:axId val="311512920"/>
        <c:axId val="0"/>
      </c:bar3DChart>
      <c:catAx>
        <c:axId val="31151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11512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11512920"/>
        <c:scaling>
          <c:orientation val="minMax"/>
          <c:max val="100"/>
        </c:scaling>
        <c:delete val="0"/>
        <c:axPos val="l"/>
        <c:majorGridlines>
          <c:spPr>
            <a:ln w="6049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0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246376811594203E-3"/>
              <c:y val="0.35833333333333334"/>
            </c:manualLayout>
          </c:layout>
          <c:overlay val="0"/>
          <c:spPr>
            <a:noFill/>
            <a:ln w="48392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60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1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11516448"/>
        <c:crosses val="autoZero"/>
        <c:crossBetween val="between"/>
        <c:majorUnit val="20"/>
      </c:valAx>
      <c:spPr>
        <a:noFill/>
        <a:ln w="48392">
          <a:noFill/>
        </a:ln>
      </c:spPr>
    </c:plotArea>
    <c:legend>
      <c:legendPos val="b"/>
      <c:layout>
        <c:manualLayout>
          <c:xMode val="edge"/>
          <c:yMode val="edge"/>
          <c:x val="0.30193236714975846"/>
          <c:y val="0.89583333333333337"/>
          <c:w val="0.44444444444444442"/>
          <c:h val="0.1"/>
        </c:manualLayout>
      </c:layout>
      <c:overlay val="0"/>
      <c:spPr>
        <a:noFill/>
        <a:ln w="6049">
          <a:solidFill>
            <a:schemeClr val="tx1"/>
          </a:solidFill>
          <a:prstDash val="solid"/>
        </a:ln>
      </c:spPr>
      <c:txPr>
        <a:bodyPr/>
        <a:lstStyle/>
        <a:p>
          <a:pPr>
            <a:defRPr sz="157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42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3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3526570048309178"/>
          <c:y val="0.21052631578947367"/>
          <c:w val="0.86473429951690817"/>
          <c:h val="0.497607655502392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260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61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6C-4C5A-8914-73604A7F68A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260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16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6C-4C5A-8914-73604A7F68A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260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11</c:v>
                </c:pt>
                <c:pt idx="1">
                  <c:v>13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6C-4C5A-8914-73604A7F68AF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260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2</c:v>
                </c:pt>
                <c:pt idx="1">
                  <c:v>9</c:v>
                </c:pt>
                <c:pt idx="2">
                  <c:v>23</c:v>
                </c:pt>
                <c:pt idx="3">
                  <c:v>9</c:v>
                </c:pt>
                <c:pt idx="4">
                  <c:v>3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6C-4C5A-8914-73604A7F68AF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260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2</c:v>
                </c:pt>
                <c:pt idx="1">
                  <c:v>74</c:v>
                </c:pt>
                <c:pt idx="2">
                  <c:v>76</c:v>
                </c:pt>
                <c:pt idx="3">
                  <c:v>86</c:v>
                </c:pt>
                <c:pt idx="4">
                  <c:v>91</c:v>
                </c:pt>
                <c:pt idx="5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6C-4C5A-8914-73604A7F68AF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260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7</c:v>
                </c:pt>
                <c:pt idx="1">
                  <c:v>3</c:v>
                </c:pt>
                <c:pt idx="2">
                  <c:v>0</c:v>
                </c:pt>
                <c:pt idx="3">
                  <c:v>5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6C-4C5A-8914-73604A7F6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11510960"/>
        <c:axId val="311514488"/>
        <c:axId val="0"/>
      </c:bar3DChart>
      <c:catAx>
        <c:axId val="31151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51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8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11514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11514488"/>
        <c:scaling>
          <c:orientation val="minMax"/>
          <c:max val="100"/>
        </c:scaling>
        <c:delete val="0"/>
        <c:axPos val="l"/>
        <c:majorGridlines>
          <c:spPr>
            <a:ln w="6519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00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3.3816425120772944E-2"/>
              <c:y val="0.34928229665071769"/>
            </c:manualLayout>
          </c:layout>
          <c:overlay val="0"/>
          <c:spPr>
            <a:noFill/>
            <a:ln w="5215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651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9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11510960"/>
        <c:crosses val="autoZero"/>
        <c:crossBetween val="between"/>
        <c:majorUnit val="20"/>
      </c:valAx>
      <c:spPr>
        <a:noFill/>
        <a:ln w="52156">
          <a:noFill/>
        </a:ln>
      </c:spPr>
    </c:plotArea>
    <c:legend>
      <c:legendPos val="b"/>
      <c:layout>
        <c:manualLayout>
          <c:xMode val="edge"/>
          <c:yMode val="edge"/>
          <c:x val="0.30434782608695654"/>
          <c:y val="0.88038277511961727"/>
          <c:w val="0.44444444444444442"/>
          <c:h val="0.11483253588516747"/>
        </c:manualLayout>
      </c:layout>
      <c:overlay val="0"/>
      <c:spPr>
        <a:noFill/>
        <a:ln w="6519">
          <a:solidFill>
            <a:schemeClr val="tx1"/>
          </a:solidFill>
          <a:prstDash val="solid"/>
        </a:ln>
      </c:spPr>
      <c:txPr>
        <a:bodyPr/>
        <a:lstStyle/>
        <a:p>
          <a:pPr>
            <a:defRPr sz="169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49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975845410628019"/>
          <c:y val="0.19583333333333333"/>
          <c:w val="0.85024154589371981"/>
          <c:h val="0.550000000000000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férfi</c:v>
                </c:pt>
              </c:strCache>
            </c:strRef>
          </c:tx>
          <c:spPr>
            <a:solidFill>
              <a:schemeClr val="accent1"/>
            </a:solidFill>
            <a:ln w="2423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65</c:v>
                </c:pt>
                <c:pt idx="1">
                  <c:v>70</c:v>
                </c:pt>
                <c:pt idx="2">
                  <c:v>59</c:v>
                </c:pt>
                <c:pt idx="3">
                  <c:v>64</c:v>
                </c:pt>
                <c:pt idx="4">
                  <c:v>60</c:v>
                </c:pt>
                <c:pt idx="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9-4AF0-A83B-C70965E801E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chemeClr val="accent2"/>
            </a:solidFill>
            <a:ln w="2423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29</c:v>
                </c:pt>
                <c:pt idx="1">
                  <c:v>28</c:v>
                </c:pt>
                <c:pt idx="2">
                  <c:v>41</c:v>
                </c:pt>
                <c:pt idx="3">
                  <c:v>36</c:v>
                </c:pt>
                <c:pt idx="4">
                  <c:v>36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29-4AF0-A83B-C70965E801E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hlink"/>
            </a:solidFill>
            <a:ln w="2423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6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29-4AF0-A83B-C70965E80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11511352"/>
        <c:axId val="311515272"/>
        <c:axId val="0"/>
      </c:bar3DChart>
      <c:catAx>
        <c:axId val="311511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11515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11515272"/>
        <c:scaling>
          <c:orientation val="minMax"/>
          <c:max val="100"/>
        </c:scaling>
        <c:delete val="0"/>
        <c:axPos val="l"/>
        <c:majorGridlines>
          <c:spPr>
            <a:ln w="6058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09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246376811594203E-3"/>
              <c:y val="0.35833333333333334"/>
            </c:manualLayout>
          </c:layout>
          <c:overlay val="0"/>
          <c:spPr>
            <a:noFill/>
            <a:ln w="48462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60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1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11511352"/>
        <c:crosses val="autoZero"/>
        <c:crossBetween val="between"/>
        <c:majorUnit val="20"/>
      </c:valAx>
      <c:spPr>
        <a:noFill/>
        <a:ln w="48462">
          <a:noFill/>
        </a:ln>
      </c:spPr>
    </c:plotArea>
    <c:legend>
      <c:legendPos val="b"/>
      <c:layout>
        <c:manualLayout>
          <c:xMode val="edge"/>
          <c:yMode val="edge"/>
          <c:x val="0.30323239031446747"/>
          <c:y val="0.85057517984607678"/>
          <c:w val="0.46376811594202899"/>
          <c:h val="0.10833333333333334"/>
        </c:manualLayout>
      </c:layout>
      <c:overlay val="0"/>
      <c:spPr>
        <a:noFill/>
        <a:ln w="6058">
          <a:solidFill>
            <a:schemeClr val="tx1"/>
          </a:solidFill>
          <a:prstDash val="solid"/>
        </a:ln>
      </c:spPr>
      <c:txPr>
        <a:bodyPr/>
        <a:lstStyle/>
        <a:p>
          <a:pPr>
            <a:defRPr sz="157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43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7309941520467839E-2"/>
          <c:y val="3.5928143712574849E-2"/>
          <c:w val="0.9309941520467836"/>
          <c:h val="0.8263473053892215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csak alkalmassági vizsgálatnál</c:v>
                </c:pt>
              </c:strCache>
            </c:strRef>
          </c:tx>
          <c:spPr>
            <a:solidFill>
              <a:schemeClr val="accent1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92</c:v>
                </c:pt>
                <c:pt idx="1">
                  <c:v>91</c:v>
                </c:pt>
                <c:pt idx="2">
                  <c:v>97</c:v>
                </c:pt>
                <c:pt idx="3">
                  <c:v>92</c:v>
                </c:pt>
                <c:pt idx="4">
                  <c:v>87</c:v>
                </c:pt>
                <c:pt idx="5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40-4961-A8BC-A15D17455D5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egyéb, pl. betegség miatt</c:v>
                </c:pt>
              </c:strCache>
            </c:strRef>
          </c:tx>
          <c:spPr>
            <a:solidFill>
              <a:schemeClr val="accent2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40-4961-A8BC-A15D17455D5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rendszeresen, pl. gyógyszerfelírás miatt</c:v>
                </c:pt>
              </c:strCache>
            </c:strRef>
          </c:tx>
          <c:spPr>
            <a:solidFill>
              <a:schemeClr val="hlink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2</c:v>
                </c:pt>
                <c:pt idx="3">
                  <c:v>8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40-4961-A8BC-A15D17455D5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folHlink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40-4961-A8BC-A15D17455D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08702416"/>
        <c:axId val="374160664"/>
        <c:axId val="0"/>
      </c:bar3DChart>
      <c:catAx>
        <c:axId val="308702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60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160664"/>
        <c:scaling>
          <c:orientation val="minMax"/>
          <c:max val="100"/>
        </c:scaling>
        <c:delete val="0"/>
        <c:axPos val="l"/>
        <c:majorGridlines>
          <c:spPr>
            <a:ln w="3078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0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6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08702416"/>
        <c:crosses val="autoZero"/>
        <c:crossBetween val="between"/>
      </c:valAx>
      <c:spPr>
        <a:noFill/>
        <a:ln w="24620">
          <a:noFill/>
        </a:ln>
      </c:spPr>
    </c:plotArea>
    <c:legend>
      <c:legendPos val="r"/>
      <c:layout>
        <c:manualLayout>
          <c:xMode val="edge"/>
          <c:yMode val="edge"/>
          <c:x val="8.6549707602339182E-2"/>
          <c:y val="0.9141716566866267"/>
          <c:w val="0.87602339181286548"/>
          <c:h val="7.1790844788289523E-2"/>
        </c:manualLayout>
      </c:layout>
      <c:overlay val="0"/>
      <c:spPr>
        <a:noFill/>
        <a:ln w="3078">
          <a:solidFill>
            <a:schemeClr val="tx1"/>
          </a:solidFill>
          <a:prstDash val="solid"/>
        </a:ln>
      </c:spPr>
      <c:txPr>
        <a:bodyPr/>
        <a:lstStyle/>
        <a:p>
          <a:pPr>
            <a:defRPr sz="97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7309941520467839E-2"/>
          <c:y val="3.3932135728542916E-2"/>
          <c:w val="0.9309941520467836"/>
          <c:h val="0.828343313373253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rgbClr val="000080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89</c:v>
                </c:pt>
                <c:pt idx="1">
                  <c:v>86</c:v>
                </c:pt>
                <c:pt idx="2">
                  <c:v>89</c:v>
                </c:pt>
                <c:pt idx="3">
                  <c:v>92</c:v>
                </c:pt>
                <c:pt idx="4">
                  <c:v>76</c:v>
                </c:pt>
                <c:pt idx="5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0-4B36-9D90-E9DFB91445F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nem</c:v>
                </c:pt>
              </c:strCache>
            </c:strRef>
          </c:tx>
          <c:spPr>
            <a:solidFill>
              <a:schemeClr val="accent2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6</c:v>
                </c:pt>
                <c:pt idx="1">
                  <c:v>8</c:v>
                </c:pt>
                <c:pt idx="2">
                  <c:v>11</c:v>
                </c:pt>
                <c:pt idx="3">
                  <c:v>8</c:v>
                </c:pt>
                <c:pt idx="4">
                  <c:v>7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B0-4B36-9D90-E9DFB91445F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hlink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  <c:pt idx="4">
                  <c:v>17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B0-4B36-9D90-E9DFB91445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162624"/>
        <c:axId val="374163016"/>
        <c:axId val="0"/>
      </c:bar3DChart>
      <c:catAx>
        <c:axId val="37416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63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163016"/>
        <c:scaling>
          <c:orientation val="minMax"/>
          <c:max val="100"/>
        </c:scaling>
        <c:delete val="0"/>
        <c:axPos val="l"/>
        <c:majorGridlines>
          <c:spPr>
            <a:ln w="3078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0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6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62624"/>
        <c:crosses val="autoZero"/>
        <c:crossBetween val="between"/>
      </c:valAx>
      <c:spPr>
        <a:noFill/>
        <a:ln w="24620">
          <a:noFill/>
        </a:ln>
      </c:spPr>
    </c:plotArea>
    <c:legend>
      <c:legendPos val="r"/>
      <c:layout>
        <c:manualLayout>
          <c:xMode val="edge"/>
          <c:yMode val="edge"/>
          <c:x val="0.40701754385964911"/>
          <c:y val="0.9141716566866267"/>
          <c:w val="0.28654970760233917"/>
          <c:h val="6.856718907385545E-2"/>
        </c:manualLayout>
      </c:layout>
      <c:overlay val="0"/>
      <c:spPr>
        <a:solidFill>
          <a:srgbClr val="FFFFFF"/>
        </a:solidFill>
        <a:ln w="3078">
          <a:solidFill>
            <a:schemeClr val="tx1"/>
          </a:solidFill>
          <a:prstDash val="solid"/>
        </a:ln>
      </c:spPr>
      <c:txPr>
        <a:bodyPr/>
        <a:lstStyle/>
        <a:p>
          <a:pPr>
            <a:defRPr sz="97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7309941520467839E-2"/>
          <c:y val="3.5928143712574849E-2"/>
          <c:w val="0.9309941520467836"/>
          <c:h val="0.8263473053892215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két napon belül</c:v>
                </c:pt>
              </c:strCache>
            </c:strRef>
          </c:tx>
          <c:spPr>
            <a:solidFill>
              <a:schemeClr val="accent1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45</c:v>
                </c:pt>
                <c:pt idx="1">
                  <c:v>56</c:v>
                </c:pt>
                <c:pt idx="2">
                  <c:v>30</c:v>
                </c:pt>
                <c:pt idx="3">
                  <c:v>48</c:v>
                </c:pt>
                <c:pt idx="4">
                  <c:v>43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F-4A72-B838-27D658B1552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egy héten belül</c:v>
                </c:pt>
              </c:strCache>
            </c:strRef>
          </c:tx>
          <c:spPr>
            <a:solidFill>
              <a:schemeClr val="accent2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38</c:v>
                </c:pt>
                <c:pt idx="1">
                  <c:v>32</c:v>
                </c:pt>
                <c:pt idx="2">
                  <c:v>59</c:v>
                </c:pt>
                <c:pt idx="3">
                  <c:v>41</c:v>
                </c:pt>
                <c:pt idx="4">
                  <c:v>30</c:v>
                </c:pt>
                <c:pt idx="5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BF-4A72-B838-27D658B1552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egy héten túl</c:v>
                </c:pt>
              </c:strCache>
            </c:strRef>
          </c:tx>
          <c:spPr>
            <a:solidFill>
              <a:schemeClr val="hlink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8</c:v>
                </c:pt>
                <c:pt idx="4">
                  <c:v>9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BF-4A72-B838-27D658B1552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folHlink"/>
            </a:solidFill>
            <a:ln w="123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18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BF-4A72-B838-27D658B155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155960"/>
        <c:axId val="374158704"/>
        <c:axId val="0"/>
      </c:bar3DChart>
      <c:catAx>
        <c:axId val="374155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58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158704"/>
        <c:scaling>
          <c:orientation val="minMax"/>
          <c:max val="100"/>
        </c:scaling>
        <c:delete val="0"/>
        <c:axPos val="l"/>
        <c:majorGridlines>
          <c:spPr>
            <a:ln w="3078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0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6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55960"/>
        <c:crosses val="autoZero"/>
        <c:crossBetween val="between"/>
      </c:valAx>
      <c:spPr>
        <a:noFill/>
        <a:ln w="24620">
          <a:noFill/>
        </a:ln>
      </c:spPr>
    </c:plotArea>
    <c:legend>
      <c:legendPos val="r"/>
      <c:layout>
        <c:manualLayout>
          <c:xMode val="edge"/>
          <c:yMode val="edge"/>
          <c:x val="8.6549707602339182E-2"/>
          <c:y val="0.9141716566866267"/>
          <c:w val="0.87602339181286548"/>
          <c:h val="6.0314094163263977E-2"/>
        </c:manualLayout>
      </c:layout>
      <c:overlay val="0"/>
      <c:spPr>
        <a:noFill/>
        <a:ln w="3078">
          <a:solidFill>
            <a:schemeClr val="tx1"/>
          </a:solidFill>
          <a:prstDash val="solid"/>
        </a:ln>
      </c:spPr>
      <c:txPr>
        <a:bodyPr/>
        <a:lstStyle/>
        <a:p>
          <a:pPr>
            <a:defRPr sz="97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4970760233918128E-2"/>
          <c:y val="4.068522483940043E-2"/>
          <c:w val="0.93216374269005853"/>
          <c:h val="0.81370449678800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0-15 perc</c:v>
                </c:pt>
              </c:strCache>
            </c:strRef>
          </c:tx>
          <c:spPr>
            <a:solidFill>
              <a:schemeClr val="accent1"/>
            </a:solidFill>
            <a:ln w="1225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69</c:v>
                </c:pt>
                <c:pt idx="1">
                  <c:v>60</c:v>
                </c:pt>
                <c:pt idx="2">
                  <c:v>56</c:v>
                </c:pt>
                <c:pt idx="3">
                  <c:v>76</c:v>
                </c:pt>
                <c:pt idx="4">
                  <c:v>79</c:v>
                </c:pt>
                <c:pt idx="5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75-4684-817A-9942FD578E0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15-30 perc</c:v>
                </c:pt>
              </c:strCache>
            </c:strRef>
          </c:tx>
          <c:spPr>
            <a:solidFill>
              <a:schemeClr val="accent2"/>
            </a:solidFill>
            <a:ln w="1225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24</c:v>
                </c:pt>
                <c:pt idx="1">
                  <c:v>27</c:v>
                </c:pt>
                <c:pt idx="2">
                  <c:v>39</c:v>
                </c:pt>
                <c:pt idx="3">
                  <c:v>23</c:v>
                </c:pt>
                <c:pt idx="4">
                  <c:v>19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75-4684-817A-9942FD578E0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több mint 30 perc</c:v>
                </c:pt>
              </c:strCache>
            </c:strRef>
          </c:tx>
          <c:spPr>
            <a:solidFill>
              <a:schemeClr val="hlink"/>
            </a:solidFill>
            <a:ln w="1225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6</c:v>
                </c:pt>
                <c:pt idx="1">
                  <c:v>12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75-4684-817A-9942FD578E0E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folHlink"/>
            </a:solidFill>
            <a:ln w="1225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75-4684-817A-9942FD578E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157136"/>
        <c:axId val="374156352"/>
        <c:axId val="0"/>
      </c:bar3DChart>
      <c:catAx>
        <c:axId val="37415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1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5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156352"/>
        <c:scaling>
          <c:orientation val="minMax"/>
          <c:max val="100"/>
        </c:scaling>
        <c:delete val="0"/>
        <c:axPos val="l"/>
        <c:majorGridlines>
          <c:spPr>
            <a:ln w="3064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0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5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57136"/>
        <c:crosses val="autoZero"/>
        <c:crossBetween val="between"/>
      </c:valAx>
      <c:spPr>
        <a:noFill/>
        <a:ln w="24510">
          <a:noFill/>
        </a:ln>
      </c:spPr>
    </c:plotArea>
    <c:legend>
      <c:legendPos val="b"/>
      <c:layout>
        <c:manualLayout>
          <c:xMode val="edge"/>
          <c:yMode val="edge"/>
          <c:x val="0.18569235277629131"/>
          <c:y val="0.9049808210620317"/>
          <c:w val="0.59883040935672516"/>
          <c:h val="6.2098501070663809E-2"/>
        </c:manualLayout>
      </c:layout>
      <c:overlay val="0"/>
      <c:spPr>
        <a:noFill/>
        <a:ln w="3064">
          <a:solidFill>
            <a:schemeClr val="tx1"/>
          </a:solidFill>
          <a:prstDash val="solid"/>
        </a:ln>
      </c:spPr>
      <c:txPr>
        <a:bodyPr/>
        <a:lstStyle/>
        <a:p>
          <a:pPr>
            <a:defRPr sz="975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4970760233918128E-2"/>
          <c:y val="3.8626609442060089E-2"/>
          <c:w val="0.93216374269005853"/>
          <c:h val="0.81545064377682408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igen, elfogadható</c:v>
                </c:pt>
              </c:strCache>
            </c:strRef>
          </c:tx>
          <c:spPr>
            <a:solidFill>
              <a:schemeClr val="accent2"/>
            </a:solidFill>
            <a:ln w="122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88</c:v>
                </c:pt>
                <c:pt idx="1">
                  <c:v>78</c:v>
                </c:pt>
                <c:pt idx="2">
                  <c:v>82</c:v>
                </c:pt>
                <c:pt idx="3">
                  <c:v>100</c:v>
                </c:pt>
                <c:pt idx="4">
                  <c:v>94</c:v>
                </c:pt>
                <c:pt idx="5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15-49D1-8C51-494D65803CAF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még éppen elfogadható</c:v>
                </c:pt>
              </c:strCache>
            </c:strRef>
          </c:tx>
          <c:spPr>
            <a:solidFill>
              <a:schemeClr val="hlink"/>
            </a:solidFill>
            <a:ln w="122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10</c:v>
                </c:pt>
                <c:pt idx="1">
                  <c:v>17</c:v>
                </c:pt>
                <c:pt idx="2">
                  <c:v>18</c:v>
                </c:pt>
                <c:pt idx="3">
                  <c:v>0</c:v>
                </c:pt>
                <c:pt idx="4">
                  <c:v>5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15-49D1-8C51-494D65803CAF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egyáltalán nem</c:v>
                </c:pt>
              </c:strCache>
            </c:strRef>
          </c:tx>
          <c:spPr>
            <a:solidFill>
              <a:schemeClr val="folHlink"/>
            </a:solidFill>
            <a:ln w="122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15-49D1-8C51-494D65803CAF}"/>
            </c:ext>
          </c:extLst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accent1"/>
            </a:solidFill>
            <a:ln w="122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1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15-49D1-8C51-494D65803C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157528"/>
        <c:axId val="374159880"/>
        <c:axId val="0"/>
      </c:bar3DChart>
      <c:catAx>
        <c:axId val="374157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59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159880"/>
        <c:scaling>
          <c:orientation val="minMax"/>
          <c:max val="100"/>
        </c:scaling>
        <c:delete val="0"/>
        <c:axPos val="l"/>
        <c:majorGridlines>
          <c:spPr>
            <a:ln w="30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0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6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57528"/>
        <c:crosses val="autoZero"/>
        <c:crossBetween val="between"/>
      </c:valAx>
      <c:spPr>
        <a:noFill/>
        <a:ln w="24555">
          <a:noFill/>
        </a:ln>
      </c:spPr>
    </c:plotArea>
    <c:legend>
      <c:legendPos val="b"/>
      <c:layout>
        <c:manualLayout>
          <c:xMode val="edge"/>
          <c:yMode val="edge"/>
          <c:x val="0.18641015452398282"/>
          <c:y val="0.92638879368701843"/>
          <c:w val="0.59883040935672516"/>
          <c:h val="6.2231759656652362E-2"/>
        </c:manualLayout>
      </c:layout>
      <c:overlay val="0"/>
      <c:spPr>
        <a:noFill/>
        <a:ln w="3069">
          <a:solidFill>
            <a:schemeClr val="tx1"/>
          </a:solidFill>
          <a:prstDash val="solid"/>
        </a:ln>
      </c:spPr>
      <c:txPr>
        <a:bodyPr/>
        <a:lstStyle/>
        <a:p>
          <a:pPr>
            <a:defRPr sz="97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2109181141439205E-2"/>
          <c:y val="5.2757793764988008E-2"/>
          <c:w val="0.79528535980148884"/>
          <c:h val="0.856115107913669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77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5-4E36-9F27-0C59B6E3662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13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D5-4E36-9F27-0C59B6E3662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0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D5-4E36-9F27-0C59B6E36627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1</c:v>
                </c:pt>
                <c:pt idx="1">
                  <c:v>19</c:v>
                </c:pt>
                <c:pt idx="2">
                  <c:v>26</c:v>
                </c:pt>
                <c:pt idx="3">
                  <c:v>11</c:v>
                </c:pt>
                <c:pt idx="4">
                  <c:v>15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D5-4E36-9F27-0C59B6E36627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3</c:v>
                </c:pt>
                <c:pt idx="1">
                  <c:v>77</c:v>
                </c:pt>
                <c:pt idx="2">
                  <c:v>64</c:v>
                </c:pt>
                <c:pt idx="3">
                  <c:v>88</c:v>
                </c:pt>
                <c:pt idx="4">
                  <c:v>79</c:v>
                </c:pt>
                <c:pt idx="5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D5-4E36-9F27-0C59B6E36627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D5-4E36-9F27-0C59B6E36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161448"/>
        <c:axId val="374156744"/>
        <c:axId val="0"/>
      </c:bar3DChart>
      <c:catAx>
        <c:axId val="374161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56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156744"/>
        <c:scaling>
          <c:orientation val="minMax"/>
          <c:max val="80"/>
        </c:scaling>
        <c:delete val="0"/>
        <c:axPos val="l"/>
        <c:majorGridlines>
          <c:spPr>
            <a:ln w="317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61448"/>
        <c:crosses val="autoZero"/>
        <c:crossBetween val="between"/>
      </c:valAx>
      <c:spPr>
        <a:noFill/>
        <a:ln w="25380">
          <a:noFill/>
        </a:ln>
      </c:spPr>
    </c:plotArea>
    <c:legend>
      <c:legendPos val="r"/>
      <c:layout>
        <c:manualLayout>
          <c:xMode val="edge"/>
          <c:yMode val="edge"/>
          <c:x val="0.86104218362282881"/>
          <c:y val="0.34772182254196643"/>
          <c:w val="0.13399503722084366"/>
          <c:h val="0.30455635491606714"/>
        </c:manualLayout>
      </c:layout>
      <c:overlay val="0"/>
      <c:spPr>
        <a:noFill/>
        <a:ln w="3172">
          <a:solidFill>
            <a:schemeClr val="tx1"/>
          </a:solidFill>
          <a:prstDash val="solid"/>
        </a:ln>
      </c:spPr>
      <c:txPr>
        <a:bodyPr/>
        <a:lstStyle/>
        <a:p>
          <a:pPr>
            <a:defRPr sz="91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2109181141439205E-2"/>
          <c:y val="5.2757793764988008E-2"/>
          <c:w val="0.79528535980148884"/>
          <c:h val="0.856115107913669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83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DB-4B24-B329-B6125318A6B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DB-4B24-B329-B6125318A6B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5</c:v>
                </c:pt>
                <c:pt idx="3">
                  <c:v>0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DB-4B24-B329-B6125318A6B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0</c:v>
                </c:pt>
                <c:pt idx="1">
                  <c:v>9</c:v>
                </c:pt>
                <c:pt idx="2">
                  <c:v>27</c:v>
                </c:pt>
                <c:pt idx="3">
                  <c:v>11</c:v>
                </c:pt>
                <c:pt idx="4">
                  <c:v>13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DB-4B24-B329-B6125318A6B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2</c:v>
                </c:pt>
                <c:pt idx="1">
                  <c:v>87</c:v>
                </c:pt>
                <c:pt idx="2">
                  <c:v>67</c:v>
                </c:pt>
                <c:pt idx="3">
                  <c:v>85</c:v>
                </c:pt>
                <c:pt idx="4">
                  <c:v>79</c:v>
                </c:pt>
                <c:pt idx="5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DB-4B24-B329-B6125318A6BA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DB-4B24-B329-B6125318A6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157920"/>
        <c:axId val="374159096"/>
        <c:axId val="0"/>
      </c:bar3DChart>
      <c:catAx>
        <c:axId val="37415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59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159096"/>
        <c:scaling>
          <c:orientation val="minMax"/>
          <c:max val="80"/>
        </c:scaling>
        <c:delete val="0"/>
        <c:axPos val="l"/>
        <c:majorGridlines>
          <c:spPr>
            <a:ln w="317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157920"/>
        <c:crosses val="autoZero"/>
        <c:crossBetween val="between"/>
      </c:valAx>
      <c:spPr>
        <a:noFill/>
        <a:ln w="25380">
          <a:noFill/>
        </a:ln>
      </c:spPr>
    </c:plotArea>
    <c:legend>
      <c:legendPos val="r"/>
      <c:layout>
        <c:manualLayout>
          <c:xMode val="edge"/>
          <c:yMode val="edge"/>
          <c:x val="0.86104218362282881"/>
          <c:y val="0.34772182254196643"/>
          <c:w val="0.13399503722084366"/>
          <c:h val="0.30455635491606714"/>
        </c:manualLayout>
      </c:layout>
      <c:overlay val="0"/>
      <c:spPr>
        <a:noFill/>
        <a:ln w="3172">
          <a:solidFill>
            <a:schemeClr val="tx1"/>
          </a:solidFill>
          <a:prstDash val="solid"/>
        </a:ln>
      </c:spPr>
      <c:txPr>
        <a:bodyPr/>
        <a:lstStyle/>
        <a:p>
          <a:pPr>
            <a:defRPr sz="91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2109181141439205E-2"/>
          <c:y val="5.2884615384615384E-2"/>
          <c:w val="0.79528535980148884"/>
          <c:h val="0.855769230769230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70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11-4425-9F3A-94C0FCDB69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14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11-4425-9F3A-94C0FCDB690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4</c:v>
                </c:pt>
                <c:pt idx="1">
                  <c:v>7</c:v>
                </c:pt>
                <c:pt idx="2">
                  <c:v>12</c:v>
                </c:pt>
                <c:pt idx="3">
                  <c:v>0</c:v>
                </c:pt>
                <c:pt idx="4">
                  <c:v>7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11-4425-9F3A-94C0FCDB690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2</c:v>
                </c:pt>
                <c:pt idx="1">
                  <c:v>14</c:v>
                </c:pt>
                <c:pt idx="2">
                  <c:v>26</c:v>
                </c:pt>
                <c:pt idx="3">
                  <c:v>12</c:v>
                </c:pt>
                <c:pt idx="4">
                  <c:v>8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11-4425-9F3A-94C0FCDB690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3</c:v>
                </c:pt>
                <c:pt idx="1">
                  <c:v>74</c:v>
                </c:pt>
                <c:pt idx="2">
                  <c:v>61</c:v>
                </c:pt>
                <c:pt idx="3">
                  <c:v>82</c:v>
                </c:pt>
                <c:pt idx="4">
                  <c:v>80</c:v>
                </c:pt>
                <c:pt idx="5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11-4425-9F3A-94C0FCDB690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tx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Budapest</c:v>
                </c:pt>
                <c:pt idx="1">
                  <c:v>Debrecen</c:v>
                </c:pt>
                <c:pt idx="2">
                  <c:v>Miskolc</c:v>
                </c:pt>
                <c:pt idx="3">
                  <c:v>Pécs</c:v>
                </c:pt>
                <c:pt idx="4">
                  <c:v>Szeged</c:v>
                </c:pt>
                <c:pt idx="5">
                  <c:v>Szombathely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0">
                  <c:v>7</c:v>
                </c:pt>
                <c:pt idx="1">
                  <c:v>1</c:v>
                </c:pt>
                <c:pt idx="2">
                  <c:v>0</c:v>
                </c:pt>
                <c:pt idx="3">
                  <c:v>5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B11-4425-9F3A-94C0FCDB69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4978288"/>
        <c:axId val="374981424"/>
        <c:axId val="0"/>
      </c:bar3DChart>
      <c:catAx>
        <c:axId val="37497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81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981424"/>
        <c:scaling>
          <c:orientation val="minMax"/>
          <c:max val="80"/>
        </c:scaling>
        <c:delete val="0"/>
        <c:axPos val="l"/>
        <c:majorGridlines>
          <c:spPr>
            <a:ln w="317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374978288"/>
        <c:crosses val="autoZero"/>
        <c:crossBetween val="between"/>
      </c:valAx>
      <c:spPr>
        <a:noFill/>
        <a:ln w="25380">
          <a:noFill/>
        </a:ln>
      </c:spPr>
    </c:plotArea>
    <c:legend>
      <c:legendPos val="r"/>
      <c:layout>
        <c:manualLayout>
          <c:xMode val="edge"/>
          <c:yMode val="edge"/>
          <c:x val="0.86104218362282881"/>
          <c:y val="0.34855769230769229"/>
          <c:w val="0.13399503722084366"/>
          <c:h val="0.30528846153846156"/>
        </c:manualLayout>
      </c:layout>
      <c:overlay val="0"/>
      <c:spPr>
        <a:noFill/>
        <a:ln w="3172">
          <a:solidFill>
            <a:schemeClr val="tx1"/>
          </a:solidFill>
          <a:prstDash val="solid"/>
        </a:ln>
      </c:spPr>
      <c:txPr>
        <a:bodyPr/>
        <a:lstStyle/>
        <a:p>
          <a:pPr>
            <a:defRPr sz="91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362014-4C71-460B-802D-678326B4F32E}" type="datetimeFigureOut">
              <a:rPr lang="hu-HU"/>
              <a:pPr>
                <a:defRPr/>
              </a:pPr>
              <a:t>2022. 05. 26.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993106-A593-4D09-9DC9-5FFF6C21C46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63630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4788BA8-2D26-49F8-8DA3-26BBC3B71A91}" type="datetimeFigureOut">
              <a:rPr lang="hu-HU"/>
              <a:pPr>
                <a:defRPr/>
              </a:pPr>
              <a:t>2022. 05. 26.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3FF070-3474-416D-89D6-A08CFE23959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28332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12D3434-6AE0-4978-9855-DFEB728B5D5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01833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FD08B-1CAC-45F3-B6B7-DA56B2C62092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698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109F8-C7CF-4D69-9F77-97B9CC845BB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08272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Cím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iagram helye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u-HU" noProof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80AC16-3311-4BF9-B4EC-B8AE3BACB95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6673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3C57-902D-4D70-96CF-ED109EB92D4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5296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11CD886-510D-49AB-A668-FD50271CE72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7796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58A38-D465-4D9D-B33B-569977C21C6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3216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EAA70-1F0A-44D3-8062-8EF8CA80BB5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149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509E1-D0B5-48A7-94F7-97049964FA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6507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43D1A-0145-4D55-BC62-F23F1CB9634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9230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69369-9723-478D-A161-1B96750F856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5486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CBBA3728-5D0F-46FE-8C1F-F39C5492DFA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21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2015.</a:t>
            </a: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C262504B-F03B-4FD2-826E-AFD448B054A5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0" r:id="rId2"/>
    <p:sldLayoutId id="2147483979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80" r:id="rId9"/>
    <p:sldLayoutId id="2147483976" r:id="rId10"/>
    <p:sldLayoutId id="2147483977" r:id="rId11"/>
    <p:sldLayoutId id="2147483981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4800" dirty="0"/>
              <a:t>Foglalkozás-egészségügyi elégedettségi vizsgálat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1439862"/>
          </a:xfrm>
        </p:spPr>
        <p:txBody>
          <a:bodyPr/>
          <a:lstStyle/>
          <a:p>
            <a:pPr marR="0" eaLnBrk="1" hangingPunct="1"/>
            <a:r>
              <a:rPr lang="hu-HU" altLang="hu-HU" sz="3600" dirty="0">
                <a:solidFill>
                  <a:schemeClr val="folHlink"/>
                </a:solidFill>
              </a:rPr>
              <a:t>2019. November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39825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Tájékoztatta-e Önt az orvos a munkakörében előforduló kockázatokról?</a:t>
            </a:r>
            <a:br>
              <a:rPr lang="hu-HU" altLang="hu-HU" sz="3200" dirty="0"/>
            </a:br>
            <a:r>
              <a:rPr lang="hu-HU" altLang="hu-HU" sz="1600" b="1" i="1" dirty="0">
                <a:solidFill>
                  <a:srgbClr val="04617B"/>
                </a:solidFill>
              </a:rPr>
              <a:t>(Értékelés: 1 = a tájékoztatás nem jellemző; 2 = egyáltalán nem elégedett;</a:t>
            </a:r>
            <a:br>
              <a:rPr lang="hu-HU" altLang="hu-HU" sz="1600" b="1" i="1" dirty="0">
                <a:solidFill>
                  <a:srgbClr val="04617B"/>
                </a:solidFill>
              </a:rPr>
            </a:br>
            <a:r>
              <a:rPr lang="hu-HU" altLang="hu-HU" sz="1600" b="1" i="1" dirty="0">
                <a:solidFill>
                  <a:srgbClr val="04617B"/>
                </a:solidFill>
              </a:rPr>
              <a:t>5 = minden részletre kiterjedő tájékoztatást kapott)</a:t>
            </a:r>
            <a:endParaRPr lang="hu-HU" altLang="hu-HU" sz="3200" dirty="0"/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430269537"/>
              </p:ext>
            </p:extLst>
          </p:nvPr>
        </p:nvGraphicFramePr>
        <p:xfrm>
          <a:off x="854075" y="2092325"/>
          <a:ext cx="7664450" cy="395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23850" y="314166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39825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Tájékoztatta-e Önt az orvos a védőeszközeivel kapcsolatosan?</a:t>
            </a:r>
            <a:br>
              <a:rPr lang="hu-HU" altLang="hu-HU" sz="3200" dirty="0"/>
            </a:br>
            <a:r>
              <a:rPr lang="hu-HU" altLang="hu-HU" sz="1600" b="1" i="1" dirty="0">
                <a:solidFill>
                  <a:srgbClr val="04617B"/>
                </a:solidFill>
              </a:rPr>
              <a:t>(Értékelés: 1 = a tájékoztatás nem jellemző; 2 = egyáltalán nem elégedett;</a:t>
            </a:r>
            <a:br>
              <a:rPr lang="hu-HU" altLang="hu-HU" sz="1600" b="1" i="1" dirty="0">
                <a:solidFill>
                  <a:srgbClr val="04617B"/>
                </a:solidFill>
              </a:rPr>
            </a:br>
            <a:r>
              <a:rPr lang="hu-HU" altLang="hu-HU" sz="1600" b="1" i="1" dirty="0">
                <a:solidFill>
                  <a:srgbClr val="04617B"/>
                </a:solidFill>
              </a:rPr>
              <a:t>5 = minden részletre kiterjedő tájékoztatást kapott)</a:t>
            </a:r>
            <a:endParaRPr lang="hu-HU" altLang="hu-HU" sz="3200" dirty="0"/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749718956"/>
              </p:ext>
            </p:extLst>
          </p:nvPr>
        </p:nvGraphicFramePr>
        <p:xfrm>
          <a:off x="854075" y="1879600"/>
          <a:ext cx="7664450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23850" y="314166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229600" cy="1139825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Tájékoztatta-e Önt az orvos egészségi állapotának esetleges problémáiról?</a:t>
            </a:r>
            <a:br>
              <a:rPr lang="hu-HU" altLang="hu-HU" sz="3200" dirty="0"/>
            </a:br>
            <a:r>
              <a:rPr lang="hu-HU" altLang="hu-HU" sz="1600" b="1" i="1" dirty="0">
                <a:solidFill>
                  <a:srgbClr val="04617B"/>
                </a:solidFill>
              </a:rPr>
              <a:t>(Értékelés: 1 = a tájékoztatás nem jellemző; 2 = egyáltalán nem elégedett; </a:t>
            </a:r>
            <a:br>
              <a:rPr lang="hu-HU" altLang="hu-HU" sz="1600" b="1" i="1" dirty="0">
                <a:solidFill>
                  <a:srgbClr val="04617B"/>
                </a:solidFill>
              </a:rPr>
            </a:br>
            <a:r>
              <a:rPr lang="hu-HU" altLang="hu-HU" sz="1600" b="1" i="1" dirty="0">
                <a:solidFill>
                  <a:srgbClr val="04617B"/>
                </a:solidFill>
              </a:rPr>
              <a:t>5 = minden részletre kiterjedő tájékoztatást kapott)</a:t>
            </a:r>
            <a:endParaRPr lang="hu-HU" altLang="hu-HU" sz="3200" dirty="0"/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62213688"/>
              </p:ext>
            </p:extLst>
          </p:nvPr>
        </p:nvGraphicFramePr>
        <p:xfrm>
          <a:off x="854075" y="2092325"/>
          <a:ext cx="7664450" cy="395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23850" y="314166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8229600" cy="1139825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Tájékoztatta-e Önt az orvos a szükséges további kivizsgálásról?</a:t>
            </a:r>
            <a:br>
              <a:rPr lang="hu-HU" altLang="hu-HU" sz="3200" dirty="0"/>
            </a:br>
            <a:r>
              <a:rPr lang="hu-HU" altLang="hu-HU" sz="1600" b="1" i="1" dirty="0">
                <a:solidFill>
                  <a:srgbClr val="04617B"/>
                </a:solidFill>
              </a:rPr>
              <a:t>(Értékelés: 1 = a tájékoztatás nem jellemző; 2 = egyáltalán nem elégedett;</a:t>
            </a:r>
            <a:br>
              <a:rPr lang="hu-HU" altLang="hu-HU" sz="1600" b="1" i="1" dirty="0">
                <a:solidFill>
                  <a:srgbClr val="04617B"/>
                </a:solidFill>
              </a:rPr>
            </a:br>
            <a:r>
              <a:rPr lang="hu-HU" altLang="hu-HU" sz="1600" b="1" i="1" dirty="0">
                <a:solidFill>
                  <a:srgbClr val="04617B"/>
                </a:solidFill>
              </a:rPr>
              <a:t>5 = minden részletre kiterjedő tájékoztatást kapott)</a:t>
            </a:r>
            <a:br>
              <a:rPr lang="hu-HU" altLang="hu-HU" sz="3200" dirty="0"/>
            </a:br>
            <a:endParaRPr lang="hu-HU" altLang="hu-HU" sz="3200" dirty="0"/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212461067"/>
              </p:ext>
            </p:extLst>
          </p:nvPr>
        </p:nvGraphicFramePr>
        <p:xfrm>
          <a:off x="854075" y="1879600"/>
          <a:ext cx="7664450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23850" y="314166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hu-HU" altLang="hu-HU" sz="3600"/>
              <a:t>Mennyire elégedett ….?</a:t>
            </a:r>
            <a:br>
              <a:rPr lang="hu-HU" altLang="hu-HU" sz="3600"/>
            </a:br>
            <a:r>
              <a:rPr lang="hu-HU" altLang="hu-HU" sz="2000" i="1"/>
              <a:t>(Értékelés: 1= egyáltalán nem elégedett; 5=maximálisan elégedett)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58781832"/>
              </p:ext>
            </p:extLst>
          </p:nvPr>
        </p:nvGraphicFramePr>
        <p:xfrm>
          <a:off x="661988" y="1966913"/>
          <a:ext cx="7962900" cy="420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eaLnBrk="1" hangingPunct="1"/>
            <a:r>
              <a:rPr lang="hu-HU" altLang="hu-HU" sz="3600"/>
              <a:t>Mennyire elégedett ….?</a:t>
            </a:r>
            <a:br>
              <a:rPr lang="hu-HU" altLang="hu-HU" sz="3600"/>
            </a:br>
            <a:r>
              <a:rPr lang="hu-HU" altLang="hu-HU" sz="2000" i="1"/>
              <a:t>(Értékelés: 1= egyáltalán nem elégedett; 5=maximálisan elégedett)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32416738"/>
              </p:ext>
            </p:extLst>
          </p:nvPr>
        </p:nvGraphicFramePr>
        <p:xfrm>
          <a:off x="249238" y="1751013"/>
          <a:ext cx="8435975" cy="4364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eaLnBrk="1" hangingPunct="1"/>
            <a:r>
              <a:rPr lang="hu-HU" altLang="hu-HU" sz="3600"/>
              <a:t>Mennyire elégedett ….?</a:t>
            </a:r>
            <a:br>
              <a:rPr lang="hu-HU" altLang="hu-HU" sz="3600"/>
            </a:br>
            <a:r>
              <a:rPr lang="hu-HU" altLang="hu-HU" sz="2000" i="1"/>
              <a:t>(Értékelés: 1= egyáltalán nem elégedett; 5=maximálisan elégedett)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5849824"/>
              </p:ext>
            </p:extLst>
          </p:nvPr>
        </p:nvGraphicFramePr>
        <p:xfrm>
          <a:off x="301625" y="1679575"/>
          <a:ext cx="8396288" cy="479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eaLnBrk="1" hangingPunct="1"/>
            <a:r>
              <a:rPr lang="hu-HU" altLang="hu-HU" sz="3600"/>
              <a:t>Mennyire elégedett ….?</a:t>
            </a:r>
            <a:br>
              <a:rPr lang="hu-HU" altLang="hu-HU" sz="3600"/>
            </a:br>
            <a:r>
              <a:rPr lang="hu-HU" altLang="hu-HU" sz="2000" i="1"/>
              <a:t>(Értékelés: 1= egyáltalán nem elégedett; 5=maximálisan elégedett)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56252813"/>
              </p:ext>
            </p:extLst>
          </p:nvPr>
        </p:nvGraphicFramePr>
        <p:xfrm>
          <a:off x="508000" y="1679575"/>
          <a:ext cx="8189913" cy="443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eaLnBrk="1" hangingPunct="1"/>
            <a:r>
              <a:rPr lang="hu-HU" altLang="hu-HU" sz="3600"/>
              <a:t>Mennyire elégedett ….?</a:t>
            </a:r>
            <a:br>
              <a:rPr lang="hu-HU" altLang="hu-HU" sz="3600"/>
            </a:br>
            <a:r>
              <a:rPr lang="hu-HU" altLang="hu-HU" sz="2000" i="1"/>
              <a:t>(Értékelés: 1= egyáltalán nem elégedett; 5=maximálisan elégedett)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83951058"/>
              </p:ext>
            </p:extLst>
          </p:nvPr>
        </p:nvGraphicFramePr>
        <p:xfrm>
          <a:off x="508000" y="1751013"/>
          <a:ext cx="8334375" cy="443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95363"/>
          </a:xfrm>
        </p:spPr>
        <p:txBody>
          <a:bodyPr/>
          <a:lstStyle/>
          <a:p>
            <a:pPr eaLnBrk="1" hangingPunct="1"/>
            <a:r>
              <a:rPr lang="hu-HU" altLang="hu-HU" sz="3600"/>
              <a:t>Mennyire elégedett ….?</a:t>
            </a:r>
            <a:br>
              <a:rPr lang="hu-HU" altLang="hu-HU" sz="3600"/>
            </a:br>
            <a:r>
              <a:rPr lang="hu-HU" altLang="hu-HU" sz="2000" i="1"/>
              <a:t>(Értékelés: 1= egyáltalán nem elégedett; 5=maximálisan elégedett)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40857866"/>
              </p:ext>
            </p:extLst>
          </p:nvPr>
        </p:nvGraphicFramePr>
        <p:xfrm>
          <a:off x="519113" y="1824038"/>
          <a:ext cx="8191500" cy="457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81" name="Szövegdoboz 2"/>
          <p:cNvSpPr txBox="1">
            <a:spLocks noChangeArrowheads="1"/>
          </p:cNvSpPr>
          <p:nvPr/>
        </p:nvSpPr>
        <p:spPr bwMode="auto">
          <a:xfrm>
            <a:off x="2484438" y="2133600"/>
            <a:ext cx="4608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000">
                <a:latin typeface="Arial" panose="020B0604020202020204" pitchFamily="34" charset="0"/>
              </a:rPr>
              <a:t>a mellékhelyiségek állapotával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ctr" eaLnBrk="1" hangingPunct="1"/>
            <a:r>
              <a:rPr lang="hu-HU" altLang="hu-HU"/>
              <a:t>Munkáltató</a:t>
            </a:r>
          </a:p>
        </p:txBody>
      </p:sp>
      <p:graphicFrame>
        <p:nvGraphicFramePr>
          <p:cNvPr id="3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524091"/>
              </p:ext>
            </p:extLst>
          </p:nvPr>
        </p:nvGraphicFramePr>
        <p:xfrm>
          <a:off x="647700" y="1608138"/>
          <a:ext cx="7848600" cy="466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58750" y="272891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5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708025"/>
          </a:xfrm>
        </p:spPr>
        <p:txBody>
          <a:bodyPr/>
          <a:lstStyle/>
          <a:p>
            <a:pPr algn="ctr"/>
            <a:r>
              <a:rPr lang="hu-HU" altLang="hu-HU" sz="2800"/>
              <a:t>Válaszadók neme</a:t>
            </a:r>
          </a:p>
        </p:txBody>
      </p:sp>
      <p:graphicFrame>
        <p:nvGraphicFramePr>
          <p:cNvPr id="2" name="Tartalom helye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959567"/>
              </p:ext>
            </p:extLst>
          </p:nvPr>
        </p:nvGraphicFramePr>
        <p:xfrm>
          <a:off x="877888" y="1176338"/>
          <a:ext cx="7604125" cy="4945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847725"/>
          </a:xfrm>
        </p:spPr>
        <p:txBody>
          <a:bodyPr/>
          <a:lstStyle/>
          <a:p>
            <a:pPr eaLnBrk="1" hangingPunct="1"/>
            <a:r>
              <a:rPr lang="hu-HU" altLang="hu-HU"/>
              <a:t>Észrevételek, javaslatok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24561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hu-HU" sz="2900" b="1" u="sng" dirty="0">
                <a:cs typeface="Times New Roman" pitchFamily="18" charset="0"/>
              </a:rPr>
              <a:t>Budapest, Debrecen:</a:t>
            </a:r>
          </a:p>
          <a:p>
            <a:pPr eaLnBrk="1" hangingPunct="1">
              <a:defRPr/>
            </a:pPr>
            <a:r>
              <a:rPr lang="hu-HU" sz="2900" dirty="0">
                <a:latin typeface="Times New Roman" pitchFamily="18" charset="0"/>
                <a:cs typeface="Times New Roman" pitchFamily="18" charset="0"/>
              </a:rPr>
              <a:t>Nem érkezett szöveges válasz.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hu-HU" sz="29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hu-HU" sz="2900" b="1" u="sng" dirty="0">
                <a:cs typeface="Times New Roman" pitchFamily="18" charset="0"/>
              </a:rPr>
              <a:t>Miskolc:</a:t>
            </a:r>
          </a:p>
          <a:p>
            <a:pPr eaLnBrk="1" hangingPunct="1">
              <a:defRPr/>
            </a:pPr>
            <a:r>
              <a:rPr lang="hu-HU" sz="2900" dirty="0">
                <a:latin typeface="Times New Roman" pitchFamily="18" charset="0"/>
                <a:cs typeface="Times New Roman" pitchFamily="18" charset="0"/>
              </a:rPr>
              <a:t>Mindennel elégedett voltam.</a:t>
            </a:r>
          </a:p>
          <a:p>
            <a:pPr eaLnBrk="1" hangingPunct="1">
              <a:defRPr/>
            </a:pPr>
            <a:endParaRPr lang="hu-H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hu-HU" sz="2900" b="1" u="sng" dirty="0">
                <a:cs typeface="Times New Roman" pitchFamily="18" charset="0"/>
              </a:rPr>
              <a:t>Pécs:</a:t>
            </a:r>
          </a:p>
          <a:p>
            <a:pPr eaLnBrk="1" hangingPunct="1">
              <a:defRPr/>
            </a:pPr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beteg közül:</a:t>
            </a:r>
          </a:p>
          <a:p>
            <a:pPr eaLnBrk="1" hangingPunct="1">
              <a:defRPr/>
            </a:pPr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3-nak nincs észrevétele, 4-en teljesen elégedettek mindennel</a:t>
            </a:r>
          </a:p>
          <a:p>
            <a:pPr eaLnBrk="1" hangingPunct="1">
              <a:defRPr/>
            </a:pPr>
            <a:endParaRPr lang="hu-H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hu-HU" sz="2900" b="1" u="sng" dirty="0">
                <a:cs typeface="Times New Roman" pitchFamily="18" charset="0"/>
              </a:rPr>
              <a:t>Szeged:</a:t>
            </a:r>
          </a:p>
          <a:p>
            <a:pPr eaLnBrk="1" hangingPunct="1">
              <a:defRPr/>
            </a:pPr>
            <a:r>
              <a:rPr lang="hu-HU" sz="2900" dirty="0">
                <a:latin typeface="Times New Roman" pitchFamily="18" charset="0"/>
                <a:cs typeface="Times New Roman" pitchFamily="18" charset="0"/>
              </a:rPr>
              <a:t>Nem érkezett szöveges válasz.</a:t>
            </a:r>
          </a:p>
          <a:p>
            <a:pPr eaLnBrk="1" hangingPunct="1">
              <a:defRPr/>
            </a:pPr>
            <a:endParaRPr lang="hu-HU" sz="2200" b="1" u="sng" dirty="0">
              <a:cs typeface="Times New Roman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hu-HU" sz="1700" b="1" u="sng" dirty="0"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hu-HU" sz="2900" b="1" u="sng" dirty="0">
                <a:cs typeface="Times New Roman" pitchFamily="18" charset="0"/>
              </a:rPr>
              <a:t>Szombathely: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Kedves, alapos hozzáállás. Gyors időpontadás jellemző.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hu-HU" sz="2400" b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hu-HU" sz="2000" dirty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hu-H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476250"/>
            <a:ext cx="8229600" cy="1143000"/>
          </a:xfrm>
        </p:spPr>
        <p:txBody>
          <a:bodyPr/>
          <a:lstStyle/>
          <a:p>
            <a:pPr algn="ctr" eaLnBrk="1" hangingPunct="1"/>
            <a:r>
              <a:rPr lang="hu-HU" altLang="hu-HU" sz="3200"/>
              <a:t>Milyen okból veszi igénybe </a:t>
            </a:r>
            <a:br>
              <a:rPr lang="hu-HU" altLang="hu-HU" sz="3200"/>
            </a:br>
            <a:r>
              <a:rPr lang="hu-HU" altLang="hu-HU" sz="3200"/>
              <a:t>a fogl.eü. rendelést?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739000"/>
              </p:ext>
            </p:extLst>
          </p:nvPr>
        </p:nvGraphicFramePr>
        <p:xfrm>
          <a:off x="629443" y="1629222"/>
          <a:ext cx="7885113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58750" y="272891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sz="4000" dirty="0"/>
              <a:t>Kaphat-e telefonon időpontot a rendelés igénybevételére?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732625"/>
              </p:ext>
            </p:extLst>
          </p:nvPr>
        </p:nvGraphicFramePr>
        <p:xfrm>
          <a:off x="646113" y="1992313"/>
          <a:ext cx="7885112" cy="461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8750" y="272891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95363"/>
          </a:xfrm>
        </p:spPr>
        <p:txBody>
          <a:bodyPr/>
          <a:lstStyle/>
          <a:p>
            <a:pPr algn="ctr" eaLnBrk="1" hangingPunct="1"/>
            <a:r>
              <a:rPr lang="hu-HU" altLang="hu-HU" sz="3200"/>
              <a:t>A kapott vizsgálati időpont a kéréstől számítottan általában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373780"/>
              </p:ext>
            </p:extLst>
          </p:nvPr>
        </p:nvGraphicFramePr>
        <p:xfrm>
          <a:off x="623888" y="1895475"/>
          <a:ext cx="7885112" cy="461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58750" y="272891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algn="ctr" eaLnBrk="1" hangingPunct="1"/>
            <a:r>
              <a:rPr lang="hu-HU" altLang="hu-HU" sz="3200"/>
              <a:t>A megadott időponthoz képest mennyi időt kellett várakozással töltenie?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000065"/>
              </p:ext>
            </p:extLst>
          </p:nvPr>
        </p:nvGraphicFramePr>
        <p:xfrm>
          <a:off x="647700" y="1824038"/>
          <a:ext cx="7848600" cy="4629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58750" y="272891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algn="ctr" eaLnBrk="1" hangingPunct="1"/>
            <a:r>
              <a:rPr lang="hu-HU" altLang="hu-HU" sz="3200"/>
              <a:t>Ön szerint elfogadható-e a várakozási idő?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003337"/>
              </p:ext>
            </p:extLst>
          </p:nvPr>
        </p:nvGraphicFramePr>
        <p:xfrm>
          <a:off x="639763" y="1989138"/>
          <a:ext cx="7864475" cy="4464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8750" y="272891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765175"/>
            <a:ext cx="8229600" cy="863600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Tájékoztatta-e Önt az orvos az alkalmassági vizsgálata részleteiről?</a:t>
            </a:r>
            <a:br>
              <a:rPr lang="hu-HU" altLang="hu-HU" sz="3200" dirty="0"/>
            </a:br>
            <a:r>
              <a:rPr lang="hu-HU" altLang="hu-HU" sz="1600" b="1" i="1" dirty="0">
                <a:solidFill>
                  <a:srgbClr val="04617B"/>
                </a:solidFill>
              </a:rPr>
              <a:t>(Értékelés: 1 = a tájékoztatás nem jellemző; 2 = egyáltalán nem elégedett;</a:t>
            </a:r>
            <a:br>
              <a:rPr lang="hu-HU" altLang="hu-HU" sz="1600" b="1" i="1" dirty="0">
                <a:solidFill>
                  <a:srgbClr val="04617B"/>
                </a:solidFill>
              </a:rPr>
            </a:br>
            <a:r>
              <a:rPr lang="hu-HU" altLang="hu-HU" sz="1600" b="1" i="1" dirty="0">
                <a:solidFill>
                  <a:srgbClr val="04617B"/>
                </a:solidFill>
              </a:rPr>
              <a:t>5 = minden részletre kiterjedő tájékoztatást kapott)</a:t>
            </a:r>
            <a:endParaRPr lang="hu-HU" altLang="hu-HU" sz="3200" dirty="0"/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451530019"/>
              </p:ext>
            </p:extLst>
          </p:nvPr>
        </p:nvGraphicFramePr>
        <p:xfrm>
          <a:off x="854075" y="1879600"/>
          <a:ext cx="7664450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23850" y="314166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229600" cy="1139825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Tájékoztatta-e Önt az orvos a vizsgálati eredményéről (szóban)?</a:t>
            </a:r>
            <a:br>
              <a:rPr lang="hu-HU" altLang="hu-HU" sz="3200" dirty="0"/>
            </a:br>
            <a:r>
              <a:rPr lang="hu-HU" altLang="hu-HU" sz="1600" b="1" i="1" dirty="0">
                <a:solidFill>
                  <a:srgbClr val="04617B"/>
                </a:solidFill>
              </a:rPr>
              <a:t>(Értékelés: 1 = a tájékoztatás nem jellemző; 2 = egyáltalán nem elégedett;</a:t>
            </a:r>
            <a:br>
              <a:rPr lang="hu-HU" altLang="hu-HU" sz="1600" b="1" i="1" dirty="0">
                <a:solidFill>
                  <a:srgbClr val="04617B"/>
                </a:solidFill>
              </a:rPr>
            </a:br>
            <a:r>
              <a:rPr lang="hu-HU" altLang="hu-HU" sz="1600" b="1" i="1" dirty="0">
                <a:solidFill>
                  <a:srgbClr val="04617B"/>
                </a:solidFill>
              </a:rPr>
              <a:t>5 = minden részletre kiterjedő tájékoztatást kapott)</a:t>
            </a:r>
            <a:endParaRPr lang="hu-HU" altLang="hu-HU" sz="3200" dirty="0"/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393288462"/>
              </p:ext>
            </p:extLst>
          </p:nvPr>
        </p:nvGraphicFramePr>
        <p:xfrm>
          <a:off x="854075" y="1879600"/>
          <a:ext cx="7664450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3850" y="314166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>
                <a:latin typeface="Arial" panose="020B0604020202020204" pitchFamily="34" charset="0"/>
              </a:rPr>
              <a:t>%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1299</TotalTime>
  <Words>464</Words>
  <Application>Microsoft Office PowerPoint</Application>
  <PresentationFormat>Diavetítés a képernyőre (4:3 oldalarány)</PresentationFormat>
  <Paragraphs>65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8" baseType="lpstr">
      <vt:lpstr>Arial</vt:lpstr>
      <vt:lpstr>Calibri</vt:lpstr>
      <vt:lpstr>Constantia</vt:lpstr>
      <vt:lpstr>Times New Roman</vt:lpstr>
      <vt:lpstr>Wingdings</vt:lpstr>
      <vt:lpstr>Wingdings 2</vt:lpstr>
      <vt:lpstr>Áramlás</vt:lpstr>
      <vt:lpstr>Foglalkozás-egészségügyi elégedettségi vizsgálat</vt:lpstr>
      <vt:lpstr>Munkáltató</vt:lpstr>
      <vt:lpstr>Milyen okból veszi igénybe  a fogl.eü. rendelést?</vt:lpstr>
      <vt:lpstr>Kaphat-e telefonon időpontot a rendelés igénybevételére?</vt:lpstr>
      <vt:lpstr>A kapott vizsgálati időpont a kéréstől számítottan általában</vt:lpstr>
      <vt:lpstr>A megadott időponthoz képest mennyi időt kellett várakozással töltenie?</vt:lpstr>
      <vt:lpstr>Ön szerint elfogadható-e a várakozási idő?</vt:lpstr>
      <vt:lpstr>Tájékoztatta-e Önt az orvos az alkalmassági vizsgálata részleteiről? (Értékelés: 1 = a tájékoztatás nem jellemző; 2 = egyáltalán nem elégedett; 5 = minden részletre kiterjedő tájékoztatást kapott)</vt:lpstr>
      <vt:lpstr>Tájékoztatta-e Önt az orvos a vizsgálati eredményéről (szóban)? (Értékelés: 1 = a tájékoztatás nem jellemző; 2 = egyáltalán nem elégedett; 5 = minden részletre kiterjedő tájékoztatást kapott)</vt:lpstr>
      <vt:lpstr>Tájékoztatta-e Önt az orvos a munkakörében előforduló kockázatokról? (Értékelés: 1 = a tájékoztatás nem jellemző; 2 = egyáltalán nem elégedett; 5 = minden részletre kiterjedő tájékoztatást kapott)</vt:lpstr>
      <vt:lpstr>Tájékoztatta-e Önt az orvos a védőeszközeivel kapcsolatosan? (Értékelés: 1 = a tájékoztatás nem jellemző; 2 = egyáltalán nem elégedett; 5 = minden részletre kiterjedő tájékoztatást kapott)</vt:lpstr>
      <vt:lpstr>Tájékoztatta-e Önt az orvos egészségi állapotának esetleges problémáiról? (Értékelés: 1 = a tájékoztatás nem jellemző; 2 = egyáltalán nem elégedett;  5 = minden részletre kiterjedő tájékoztatást kapott)</vt:lpstr>
      <vt:lpstr>Tájékoztatta-e Önt az orvos a szükséges további kivizsgálásról? (Értékelés: 1 = a tájékoztatás nem jellemző; 2 = egyáltalán nem elégedett; 5 = minden részletre kiterjedő tájékoztatást kapott) </vt:lpstr>
      <vt:lpstr>Mennyire elégedett ….? (Értékelés: 1= egyáltalán nem elégedett; 5=maximálisan elégedett)</vt:lpstr>
      <vt:lpstr>Mennyire elégedett ….? (Értékelés: 1= egyáltalán nem elégedett; 5=maximálisan elégedett)</vt:lpstr>
      <vt:lpstr>Mennyire elégedett ….? (Értékelés: 1= egyáltalán nem elégedett; 5=maximálisan elégedett)</vt:lpstr>
      <vt:lpstr>Mennyire elégedett ….? (Értékelés: 1= egyáltalán nem elégedett; 5=maximálisan elégedett)</vt:lpstr>
      <vt:lpstr>Mennyire elégedett ….? (Értékelés: 1= egyáltalán nem elégedett; 5=maximálisan elégedett)</vt:lpstr>
      <vt:lpstr>Mennyire elégedett ….? (Értékelés: 1= egyáltalán nem elégedett; 5=maximálisan elégedett)</vt:lpstr>
      <vt:lpstr>Válaszadók neme</vt:lpstr>
      <vt:lpstr>Észrevételek, javaslatok</vt:lpstr>
    </vt:vector>
  </TitlesOfParts>
  <Company>MÁV Közegészségügyi Intézet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Foglalkozás-egészségügyi elégedettségi vizsgálat</dc:title>
  <dc:creator>Czerván Erika</dc:creator>
  <cp:lastModifiedBy>piroska</cp:lastModifiedBy>
  <cp:revision>156</cp:revision>
  <dcterms:created xsi:type="dcterms:W3CDTF">2008-12-09T10:35:36Z</dcterms:created>
  <dcterms:modified xsi:type="dcterms:W3CDTF">2022-05-26T14:26:34Z</dcterms:modified>
</cp:coreProperties>
</file>